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7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8" r:id="rId12"/>
    <p:sldId id="269" r:id="rId13"/>
    <p:sldId id="270" r:id="rId14"/>
    <p:sldId id="267" r:id="rId15"/>
    <p:sldId id="265" r:id="rId16"/>
    <p:sldId id="266" r:id="rId17"/>
    <p:sldId id="272" r:id="rId18"/>
    <p:sldId id="273" r:id="rId19"/>
    <p:sldId id="271" r:id="rId20"/>
    <p:sldId id="274" r:id="rId21"/>
    <p:sldId id="275" r:id="rId22"/>
    <p:sldId id="276" r:id="rId23"/>
    <p:sldId id="277" r:id="rId24"/>
    <p:sldId id="278" r:id="rId25"/>
    <p:sldId id="279" r:id="rId26"/>
    <p:sldId id="281" r:id="rId27"/>
    <p:sldId id="280" r:id="rId28"/>
    <p:sldId id="282" r:id="rId29"/>
    <p:sldId id="283" r:id="rId30"/>
    <p:sldId id="284" r:id="rId31"/>
    <p:sldId id="285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0931" autoAdjust="0"/>
  </p:normalViewPr>
  <p:slideViewPr>
    <p:cSldViewPr snapToGrid="0">
      <p:cViewPr varScale="1">
        <p:scale>
          <a:sx n="81" d="100"/>
          <a:sy n="81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10/24/2014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10/24/2014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10/24/2014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10/24/2014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10/24/2014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9FB0FF-14B6-4279-9CBC-3596FD88A86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871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41ADA-535C-492D-94A1-6608B7D28A2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7281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09D9EA-ACB3-4F4A-A9B3-0449F674519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9513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E1CDF-A301-4C85-9FCC-63629A1D56F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4538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75B93-BD43-43A2-85CF-3E0675A4654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480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10/24/2014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0E414-FE38-45A9-83F8-F6CE6656897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6315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21142-9974-44E9-8368-A1863E928CC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8456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6E2AA-9F04-44D6-96A2-B52BB09425C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584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AB440-FC1D-4C9E-B9DC-602AA756BA8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1225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C2B57-9491-428B-98DD-93EBC9ACE78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6293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4D86CA-06B7-47E8-9C08-253DE479CEA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4383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08000" y="914400"/>
            <a:ext cx="10972800" cy="5943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8E9DD-58EE-48E7-8C76-D3320DA38BC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20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10/24/2014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10/24/2014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10/24/2014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10/24/2014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10/24/2014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10/24/2014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10/24/2014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6C077E3B-8EB8-4D49-8787-1CC240DE26F8}" type="slidenum">
              <a:rPr lang="en-US" altLang="en-US" smtClean="0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765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cliu21cng.wikispaces.com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ortal.state.pa.us/portal/server.pt/community/state_assessment_system/20965/pennsylvania_system_of_school_assessment_(pssa)/1190526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presentation/d/1GSUwdogpuomc8dG9oslvm6pVf1swwLOvU1RME8ieRts/edit?usp=sharing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 smtClean="0"/>
              <a:t>ELA K – 5</a:t>
            </a:r>
            <a:br>
              <a:rPr lang="en-US" sz="6600" dirty="0" smtClean="0"/>
            </a:br>
            <a:r>
              <a:rPr lang="en-US" sz="6600" dirty="0" smtClean="0"/>
              <a:t>Content Networking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645500"/>
          </a:xfrm>
        </p:spPr>
        <p:txBody>
          <a:bodyPr>
            <a:noAutofit/>
          </a:bodyPr>
          <a:lstStyle/>
          <a:p>
            <a:r>
              <a:rPr lang="en-US" sz="3200" dirty="0" smtClean="0"/>
              <a:t>CLIU														October 28, 2014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501670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Writing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290656"/>
          </a:xfrm>
        </p:spPr>
        <p:txBody>
          <a:bodyPr>
            <a:normAutofit/>
          </a:bodyPr>
          <a:lstStyle/>
          <a:p>
            <a:r>
              <a:rPr lang="en-US" sz="3000" dirty="0" smtClean="0"/>
              <a:t>ALL grades</a:t>
            </a:r>
          </a:p>
          <a:p>
            <a:r>
              <a:rPr lang="en-US" sz="3200" dirty="0" smtClean="0"/>
              <a:t>Mode specific prompts &amp; scoring rubrics</a:t>
            </a:r>
          </a:p>
          <a:p>
            <a:pPr lvl="1"/>
            <a:r>
              <a:rPr lang="en-US" sz="3000" dirty="0" smtClean="0"/>
              <a:t>Narrative</a:t>
            </a:r>
          </a:p>
          <a:p>
            <a:pPr lvl="1"/>
            <a:r>
              <a:rPr lang="en-US" sz="3000" dirty="0" smtClean="0"/>
              <a:t>Informational</a:t>
            </a:r>
          </a:p>
          <a:p>
            <a:pPr lvl="1"/>
            <a:r>
              <a:rPr lang="en-US" sz="3000" dirty="0" smtClean="0"/>
              <a:t>Opinion</a:t>
            </a:r>
            <a:endParaRPr lang="en-US" sz="2800" dirty="0"/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650750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Writing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1872" y="2208362"/>
            <a:ext cx="10230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Example: Grade 5 – 4 points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801" y="3383467"/>
            <a:ext cx="10873725" cy="299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100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Language Multiple Choice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ALL grades</a:t>
            </a:r>
          </a:p>
          <a:p>
            <a:r>
              <a:rPr lang="en-US" sz="3600" dirty="0" smtClean="0"/>
              <a:t>Stand-alone multiple choice</a:t>
            </a:r>
          </a:p>
          <a:p>
            <a:r>
              <a:rPr lang="en-US" sz="3600" dirty="0" smtClean="0"/>
              <a:t>Grammar included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773795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Language Multiple Choice</a:t>
            </a:r>
            <a:endParaRPr lang="en-US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741872" y="2208362"/>
            <a:ext cx="10230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Example: Grade 3 – 1 point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987" y="3307741"/>
            <a:ext cx="10153824" cy="2922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913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861540" cy="970450"/>
          </a:xfrm>
        </p:spPr>
        <p:txBody>
          <a:bodyPr/>
          <a:lstStyle/>
          <a:p>
            <a:r>
              <a:rPr lang="en-US" sz="4800" dirty="0" smtClean="0"/>
              <a:t>Evidence Based Selected Response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ALL grades</a:t>
            </a:r>
          </a:p>
          <a:p>
            <a:r>
              <a:rPr lang="en-US" sz="3200" dirty="0" smtClean="0"/>
              <a:t>Two-parts</a:t>
            </a:r>
          </a:p>
          <a:p>
            <a:r>
              <a:rPr lang="en-US" sz="3200" dirty="0" smtClean="0"/>
              <a:t>Answer to second part based on answer to first part</a:t>
            </a:r>
          </a:p>
          <a:p>
            <a:r>
              <a:rPr lang="en-US" sz="3200" dirty="0" smtClean="0"/>
              <a:t>Like old Open-ended (same type of thinking)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371499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861540" cy="970450"/>
          </a:xfrm>
        </p:spPr>
        <p:txBody>
          <a:bodyPr/>
          <a:lstStyle/>
          <a:p>
            <a:r>
              <a:rPr lang="en-US" sz="4800" dirty="0" smtClean="0"/>
              <a:t>Evidence Based Selected Response</a:t>
            </a:r>
            <a:endParaRPr lang="en-US" sz="4800" dirty="0"/>
          </a:p>
        </p:txBody>
      </p:sp>
      <p:pic>
        <p:nvPicPr>
          <p:cNvPr id="6" name="Picture 2" descr="C:\Users\khelm\AppData\Local\Microsoft\Windows\Temporary Internet Files\Content.Outlook\0US3TGUC\Smpl_Reading_G4_ESR3_Paper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716" y="1417638"/>
            <a:ext cx="7610824" cy="522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41872" y="2208362"/>
            <a:ext cx="34246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Example: </a:t>
            </a:r>
          </a:p>
          <a:p>
            <a:r>
              <a:rPr lang="en-US" sz="4000" dirty="0" smtClean="0"/>
              <a:t>	Grade 4</a:t>
            </a:r>
          </a:p>
          <a:p>
            <a:r>
              <a:rPr lang="en-US" sz="4000" dirty="0" smtClean="0"/>
              <a:t>	3 points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156480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861540" cy="970450"/>
          </a:xfrm>
        </p:spPr>
        <p:txBody>
          <a:bodyPr/>
          <a:lstStyle/>
          <a:p>
            <a:r>
              <a:rPr lang="en-US" sz="4800" dirty="0" smtClean="0"/>
              <a:t>Short Answer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ONLY Grade 3</a:t>
            </a:r>
          </a:p>
          <a:p>
            <a:r>
              <a:rPr lang="en-US" sz="3200" dirty="0" smtClean="0"/>
              <a:t>Constructed Response to a passage</a:t>
            </a:r>
          </a:p>
          <a:p>
            <a:r>
              <a:rPr lang="en-US" sz="3200" dirty="0" smtClean="0"/>
              <a:t>Scoring Rubric</a:t>
            </a:r>
          </a:p>
        </p:txBody>
      </p:sp>
    </p:spTree>
    <p:extLst>
      <p:ext uri="{BB962C8B-B14F-4D97-AF65-F5344CB8AC3E}">
        <p14:creationId xmlns:p14="http://schemas.microsoft.com/office/powerpoint/2010/main" val="7967671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Short Answer</a:t>
            </a:r>
            <a:endParaRPr lang="en-US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900" y="3883321"/>
            <a:ext cx="11102197" cy="19395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1872" y="2208362"/>
            <a:ext cx="10230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Example: Grade 3 – 3 points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6486124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861540" cy="970450"/>
          </a:xfrm>
        </p:spPr>
        <p:txBody>
          <a:bodyPr/>
          <a:lstStyle/>
          <a:p>
            <a:r>
              <a:rPr lang="en-US" sz="4800" dirty="0" smtClean="0"/>
              <a:t>Text-dependent Analysis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Grades 4 – 8 </a:t>
            </a:r>
          </a:p>
          <a:p>
            <a:r>
              <a:rPr lang="en-US" sz="3200" dirty="0" smtClean="0"/>
              <a:t>Specific type of Constructed Response</a:t>
            </a:r>
          </a:p>
          <a:p>
            <a:r>
              <a:rPr lang="en-US" sz="3200" dirty="0" smtClean="0"/>
              <a:t>Own Scoring Rubric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580928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861540" cy="970450"/>
          </a:xfrm>
        </p:spPr>
        <p:txBody>
          <a:bodyPr/>
          <a:lstStyle/>
          <a:p>
            <a:r>
              <a:rPr lang="en-US" sz="4800" dirty="0" smtClean="0"/>
              <a:t>Text-dependent Analysis</a:t>
            </a:r>
            <a:endParaRPr lang="en-US" sz="4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573" y="3666488"/>
            <a:ext cx="10106708" cy="11815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1872" y="2208362"/>
            <a:ext cx="10230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Example: Grade 4 – 4 points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9675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Welcome!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1975449"/>
            <a:ext cx="10554574" cy="446848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Please sit at your grade level table.</a:t>
            </a:r>
          </a:p>
          <a:p>
            <a:r>
              <a:rPr lang="en-US" sz="3600" dirty="0" smtClean="0"/>
              <a:t>Network: CLIU Public</a:t>
            </a:r>
          </a:p>
          <a:p>
            <a:r>
              <a:rPr lang="en-US" sz="3600" dirty="0" smtClean="0"/>
              <a:t>Wiki: </a:t>
            </a:r>
            <a:r>
              <a:rPr lang="en-US" sz="3600" dirty="0" smtClean="0">
                <a:hlinkClick r:id="rId2"/>
              </a:rPr>
              <a:t>http://cliu21cng.wikispaces.com</a:t>
            </a:r>
            <a:endParaRPr lang="en-US" sz="3600" dirty="0" smtClean="0"/>
          </a:p>
          <a:p>
            <a:r>
              <a:rPr lang="en-US" sz="3600" b="1" dirty="0" smtClean="0">
                <a:solidFill>
                  <a:schemeClr val="accent1"/>
                </a:solidFill>
              </a:rPr>
              <a:t>Discuss: What changes have you made this year to prepare students for the new PSSAs?</a:t>
            </a:r>
            <a:endParaRPr lang="en-US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0110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PSSA Resources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1966823"/>
            <a:ext cx="10554574" cy="4753154"/>
          </a:xfrm>
        </p:spPr>
        <p:txBody>
          <a:bodyPr>
            <a:normAutofit/>
          </a:bodyPr>
          <a:lstStyle/>
          <a:p>
            <a:r>
              <a:rPr lang="en-US" sz="2800" dirty="0" smtClean="0">
                <a:hlinkClick r:id="rId2"/>
              </a:rPr>
              <a:t>PDE Website</a:t>
            </a:r>
            <a:endParaRPr lang="en-US" sz="2800" dirty="0" smtClean="0"/>
          </a:p>
          <a:p>
            <a:r>
              <a:rPr lang="en-US" sz="2800" dirty="0" smtClean="0"/>
              <a:t>Explore</a:t>
            </a:r>
          </a:p>
          <a:p>
            <a:pPr lvl="1"/>
            <a:r>
              <a:rPr lang="en-US" sz="2600" dirty="0" smtClean="0"/>
              <a:t>ELA Test Design</a:t>
            </a:r>
          </a:p>
          <a:p>
            <a:pPr lvl="1"/>
            <a:r>
              <a:rPr lang="en-US" sz="2600" dirty="0" smtClean="0"/>
              <a:t>TDA Scoring Guidelines</a:t>
            </a:r>
          </a:p>
          <a:p>
            <a:pPr lvl="1"/>
            <a:r>
              <a:rPr lang="en-US" sz="2600" dirty="0" smtClean="0"/>
              <a:t>ELA Item Samplers for your grade</a:t>
            </a:r>
          </a:p>
          <a:p>
            <a:pPr lvl="2"/>
            <a:r>
              <a:rPr lang="en-US" sz="2400" dirty="0" smtClean="0"/>
              <a:t>K – 2 look at grade 3: How can you begin to build this verbally and transition to writing?</a:t>
            </a:r>
          </a:p>
          <a:p>
            <a:pPr lvl="1"/>
            <a:r>
              <a:rPr lang="en-US" sz="2600" dirty="0" smtClean="0"/>
              <a:t>Mode specific rubrics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1686266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Table Discussion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1" y="2222287"/>
            <a:ext cx="10999477" cy="363651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are areas of strength in your classroom/school/district?</a:t>
            </a:r>
          </a:p>
          <a:p>
            <a:r>
              <a:rPr lang="en-US" sz="2800" dirty="0" smtClean="0"/>
              <a:t>What are areas of need in your classroom/school/district?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402337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861540" cy="970450"/>
          </a:xfrm>
        </p:spPr>
        <p:txBody>
          <a:bodyPr/>
          <a:lstStyle/>
          <a:p>
            <a:r>
              <a:rPr lang="en-US" sz="4800" dirty="0" smtClean="0"/>
              <a:t>More on Text-dependent Analysis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hlinkClick r:id="rId2"/>
              </a:rPr>
              <a:t>Text-dependent Analysis Overview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816436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Back to the Resources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1" y="2222287"/>
            <a:ext cx="10999477" cy="363651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Examine closely:</a:t>
            </a:r>
          </a:p>
          <a:p>
            <a:pPr lvl="1"/>
            <a:r>
              <a:rPr lang="en-US" sz="2600" dirty="0" smtClean="0"/>
              <a:t>TDA Scoring Guidelines</a:t>
            </a:r>
          </a:p>
          <a:p>
            <a:pPr lvl="1"/>
            <a:r>
              <a:rPr lang="en-US" sz="2600" dirty="0" smtClean="0"/>
              <a:t>ELA Item Samplers</a:t>
            </a:r>
          </a:p>
          <a:p>
            <a:pPr lvl="2"/>
            <a:r>
              <a:rPr lang="en-US" sz="2400" dirty="0" smtClean="0"/>
              <a:t>Your Grade Level</a:t>
            </a:r>
          </a:p>
          <a:p>
            <a:pPr lvl="2"/>
            <a:r>
              <a:rPr lang="en-US" sz="2400" dirty="0" smtClean="0"/>
              <a:t>Text-dependent Analysis Questions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049934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Table Discussion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1" y="2222287"/>
            <a:ext cx="10999477" cy="363651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are areas of strength in your classroom/school/district?</a:t>
            </a:r>
          </a:p>
          <a:p>
            <a:r>
              <a:rPr lang="en-US" sz="2800" dirty="0" smtClean="0"/>
              <a:t>What are areas of need in your classroom/school/district?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931328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1124334" cy="970450"/>
          </a:xfrm>
        </p:spPr>
        <p:txBody>
          <a:bodyPr/>
          <a:lstStyle/>
          <a:p>
            <a:r>
              <a:rPr lang="en-US" sz="4800" dirty="0" smtClean="0"/>
              <a:t>Building to Text-dependent Analysis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1" y="2222287"/>
            <a:ext cx="10999477" cy="363651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Text-dependent questions</a:t>
            </a:r>
          </a:p>
          <a:p>
            <a:pPr lvl="1"/>
            <a:r>
              <a:rPr lang="en-US" sz="2600" dirty="0" smtClean="0"/>
              <a:t>Discussions</a:t>
            </a:r>
          </a:p>
          <a:p>
            <a:pPr lvl="1"/>
            <a:r>
              <a:rPr lang="en-US" sz="2600" dirty="0" smtClean="0"/>
              <a:t>Assignments</a:t>
            </a:r>
          </a:p>
          <a:p>
            <a:r>
              <a:rPr lang="en-US" sz="2800" dirty="0" smtClean="0"/>
              <a:t>Close reading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07153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Professional Reading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1" y="2222287"/>
            <a:ext cx="10999477" cy="363651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“Closing in on Close Reading”</a:t>
            </a:r>
          </a:p>
          <a:p>
            <a:r>
              <a:rPr lang="en-US" sz="2800" dirty="0" smtClean="0"/>
              <a:t>“Text Dependent Questions”</a:t>
            </a:r>
          </a:p>
          <a:p>
            <a:pPr lvl="1"/>
            <a:endParaRPr lang="en-US" sz="2600" dirty="0" smtClean="0"/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7280333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Additional Resources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1" y="2222287"/>
            <a:ext cx="10999477" cy="363651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Time to explore</a:t>
            </a:r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40966561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Collaboration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1" y="2222287"/>
            <a:ext cx="10999477" cy="363651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Common Need</a:t>
            </a:r>
          </a:p>
          <a:p>
            <a:r>
              <a:rPr lang="en-US" sz="2800" dirty="0" smtClean="0"/>
              <a:t>Common Grade</a:t>
            </a:r>
          </a:p>
          <a:p>
            <a:r>
              <a:rPr lang="en-US" sz="2800" dirty="0" smtClean="0"/>
              <a:t>Common School/District</a:t>
            </a:r>
          </a:p>
          <a:p>
            <a:pPr lvl="1"/>
            <a:endParaRPr lang="en-US" sz="2600" dirty="0" smtClean="0"/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1978891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Next Steps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1" y="2222287"/>
            <a:ext cx="10999477" cy="363651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SHARE back in your school &amp; district.</a:t>
            </a:r>
          </a:p>
          <a:p>
            <a:r>
              <a:rPr lang="en-US" sz="2800" dirty="0" smtClean="0"/>
              <a:t>Determine your needs &amp; let me know what they are.</a:t>
            </a:r>
          </a:p>
          <a:p>
            <a:r>
              <a:rPr lang="en-US" sz="2800" dirty="0" smtClean="0"/>
              <a:t>USE the Wiki.</a:t>
            </a:r>
          </a:p>
          <a:p>
            <a:pPr lvl="1"/>
            <a:endParaRPr lang="en-US" sz="2600" dirty="0" smtClean="0"/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160082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428679"/>
          </a:xfrm>
        </p:spPr>
        <p:txBody>
          <a:bodyPr>
            <a:normAutofit/>
          </a:bodyPr>
          <a:lstStyle/>
          <a:p>
            <a:pPr fontAlgn="base"/>
            <a:r>
              <a:rPr lang="en-US" sz="2800" dirty="0"/>
              <a:t>PDE </a:t>
            </a:r>
            <a:r>
              <a:rPr lang="en-US" sz="2800" dirty="0" smtClean="0"/>
              <a:t>Update – PSSA Information for 2014-15 </a:t>
            </a:r>
            <a:endParaRPr lang="en-US" sz="2800" dirty="0"/>
          </a:p>
          <a:p>
            <a:pPr fontAlgn="base"/>
            <a:r>
              <a:rPr lang="en-US" sz="2800" dirty="0"/>
              <a:t>PSSA Question Types</a:t>
            </a:r>
          </a:p>
          <a:p>
            <a:pPr fontAlgn="base"/>
            <a:r>
              <a:rPr lang="en-US" sz="2800" dirty="0"/>
              <a:t>Text-dependent Analysis Overview</a:t>
            </a:r>
          </a:p>
          <a:p>
            <a:pPr fontAlgn="base"/>
            <a:r>
              <a:rPr lang="en-US" sz="2800" dirty="0"/>
              <a:t>Professional Articles</a:t>
            </a:r>
          </a:p>
          <a:p>
            <a:pPr fontAlgn="base"/>
            <a:r>
              <a:rPr lang="en-US" sz="2800" dirty="0"/>
              <a:t>Resources</a:t>
            </a:r>
          </a:p>
          <a:p>
            <a:pPr fontAlgn="base"/>
            <a:r>
              <a:rPr lang="en-US" sz="2800" dirty="0"/>
              <a:t>Collaboration</a:t>
            </a:r>
          </a:p>
          <a:p>
            <a:pPr fontAlgn="base"/>
            <a:r>
              <a:rPr lang="en-US" sz="2800" dirty="0"/>
              <a:t>Next </a:t>
            </a:r>
            <a:r>
              <a:rPr lang="en-US" sz="2800" dirty="0" smtClean="0"/>
              <a:t>Steps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15236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Thank you for coming!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1" y="2222287"/>
            <a:ext cx="10999477" cy="363651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Please follow the evaluation link on the wiki.</a:t>
            </a:r>
          </a:p>
          <a:p>
            <a:r>
              <a:rPr lang="en-US" sz="2800" dirty="0" smtClean="0"/>
              <a:t>See you next time: February 24, 2015</a:t>
            </a:r>
            <a:endParaRPr lang="en-US" sz="2600" dirty="0" smtClean="0"/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629031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457200"/>
            <a:ext cx="7848600" cy="457200"/>
          </a:xfrm>
        </p:spPr>
        <p:txBody>
          <a:bodyPr/>
          <a:lstStyle/>
          <a:p>
            <a:pPr algn="l" eaLnBrk="1" hangingPunct="1"/>
            <a:r>
              <a:rPr lang="en-US" altLang="en-US" sz="3000">
                <a:solidFill>
                  <a:schemeClr val="bg1"/>
                </a:solidFill>
                <a:latin typeface="Verdana" panose="020B0604030504040204" pitchFamily="34" charset="0"/>
              </a:rPr>
              <a:t>2015 PSSA Changes</a:t>
            </a:r>
          </a:p>
        </p:txBody>
      </p:sp>
      <p:pic>
        <p:nvPicPr>
          <p:cNvPr id="12292" name="Picture 14" descr="Educatio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51526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865314"/>
            <a:ext cx="7772400" cy="312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050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457200"/>
            <a:ext cx="7848600" cy="457200"/>
          </a:xfrm>
        </p:spPr>
        <p:txBody>
          <a:bodyPr/>
          <a:lstStyle/>
          <a:p>
            <a:pPr algn="l" eaLnBrk="1" hangingPunct="1"/>
            <a:r>
              <a:rPr lang="en-US" altLang="en-US" sz="3000">
                <a:solidFill>
                  <a:schemeClr val="bg1"/>
                </a:solidFill>
                <a:latin typeface="Verdana" panose="020B0604030504040204" pitchFamily="34" charset="0"/>
              </a:rPr>
              <a:t>2015 PSSA Changes</a:t>
            </a:r>
          </a:p>
        </p:txBody>
      </p:sp>
      <p:pic>
        <p:nvPicPr>
          <p:cNvPr id="13316" name="Picture 14" descr="Educatio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51526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209800" y="11176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914400" eaLnBrk="1" hangingPunct="1">
              <a:defRPr/>
            </a:pPr>
            <a:r>
              <a:rPr lang="en-US" b="1" kern="0" dirty="0">
                <a:solidFill>
                  <a:srgbClr val="000000"/>
                </a:solidFill>
              </a:rPr>
              <a:t>English Language Arts Test</a:t>
            </a:r>
          </a:p>
        </p:txBody>
      </p:sp>
      <p:pic>
        <p:nvPicPr>
          <p:cNvPr id="133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831976"/>
            <a:ext cx="76200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736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457200"/>
            <a:ext cx="7848600" cy="457200"/>
          </a:xfrm>
        </p:spPr>
        <p:txBody>
          <a:bodyPr/>
          <a:lstStyle/>
          <a:p>
            <a:pPr algn="l" eaLnBrk="1" hangingPunct="1"/>
            <a:r>
              <a:rPr lang="en-US" altLang="en-US" sz="3000">
                <a:solidFill>
                  <a:schemeClr val="bg1"/>
                </a:solidFill>
                <a:latin typeface="Verdana" panose="020B0604030504040204" pitchFamily="34" charset="0"/>
              </a:rPr>
              <a:t>2015 PSSA Changes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166938" y="12192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914400">
              <a:defRPr/>
            </a:pPr>
            <a:r>
              <a:rPr lang="en-US" b="1" kern="0" dirty="0">
                <a:solidFill>
                  <a:srgbClr val="000000"/>
                </a:solidFill>
              </a:rPr>
              <a:t>ELA Reporting Framework</a:t>
            </a:r>
            <a:endParaRPr lang="en-US" kern="0" dirty="0">
              <a:solidFill>
                <a:srgbClr val="000000"/>
              </a:solidFill>
            </a:endParaRPr>
          </a:p>
        </p:txBody>
      </p:sp>
      <p:graphicFrame>
        <p:nvGraphicFramePr>
          <p:cNvPr id="6" name="Content Placeholder 6"/>
          <p:cNvGraphicFramePr>
            <a:graphicFrameLocks/>
          </p:cNvGraphicFramePr>
          <p:nvPr/>
        </p:nvGraphicFramePr>
        <p:xfrm>
          <a:off x="1981200" y="1981201"/>
          <a:ext cx="8077200" cy="4648199"/>
        </p:xfrm>
        <a:graphic>
          <a:graphicData uri="http://schemas.openxmlformats.org/drawingml/2006/table">
            <a:tbl>
              <a:tblPr firstRow="1" firstCol="1" bandRow="1"/>
              <a:tblGrid>
                <a:gridCol w="2320123"/>
                <a:gridCol w="2214445"/>
                <a:gridCol w="2196432"/>
                <a:gridCol w="1346200"/>
              </a:tblGrid>
              <a:tr h="929213"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ELA Reporting Framework, Clusters, and Categories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Reporting Category Code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</a:tr>
              <a:tr h="297775">
                <a:tc row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Reading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Genre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Literature Text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A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7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Informational Text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B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5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Core Competencies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Key Ideas and Details [Key Ideas]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A–K/B–K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1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Craft and Structure, and Integration of Knowledge and Ideas [CSI]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A–C/B–C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3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Vocabulary Acquisition and Use [Vocabulary]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A–V/B–V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775">
                <a:tc rowSpan="2"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Writing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Writing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C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775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Language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D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775">
                <a:tc gridSpan="3"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Text Dependent Analysis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E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413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457200"/>
            <a:ext cx="7848600" cy="457200"/>
          </a:xfrm>
        </p:spPr>
        <p:txBody>
          <a:bodyPr/>
          <a:lstStyle/>
          <a:p>
            <a:pPr algn="l" eaLnBrk="1" hangingPunct="1"/>
            <a:r>
              <a:rPr lang="en-US" altLang="en-US" sz="3000">
                <a:solidFill>
                  <a:schemeClr val="bg1"/>
                </a:solidFill>
                <a:latin typeface="Verdana" panose="020B0604030504040204" pitchFamily="34" charset="0"/>
              </a:rPr>
              <a:t>2015 PSSA Changes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 bwMode="auto">
          <a:xfrm>
            <a:off x="2014538" y="1139825"/>
            <a:ext cx="8229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914400">
              <a:defRPr/>
            </a:pPr>
            <a:r>
              <a:rPr lang="en-US" b="1" kern="0" dirty="0">
                <a:solidFill>
                  <a:srgbClr val="000000"/>
                </a:solidFill>
              </a:rPr>
              <a:t>Item Types and Points</a:t>
            </a:r>
          </a:p>
        </p:txBody>
      </p:sp>
      <p:graphicFrame>
        <p:nvGraphicFramePr>
          <p:cNvPr id="6" name="Content Placeholder 6"/>
          <p:cNvGraphicFramePr>
            <a:graphicFrameLocks/>
          </p:cNvGraphicFramePr>
          <p:nvPr/>
        </p:nvGraphicFramePr>
        <p:xfrm>
          <a:off x="3454400" y="1846263"/>
          <a:ext cx="5283200" cy="2178049"/>
        </p:xfrm>
        <a:graphic>
          <a:graphicData uri="http://schemas.openxmlformats.org/drawingml/2006/table">
            <a:tbl>
              <a:tblPr firstRow="1" firstCol="1" bandRow="1"/>
              <a:tblGrid>
                <a:gridCol w="3290662"/>
                <a:gridCol w="707758"/>
                <a:gridCol w="1284780"/>
              </a:tblGrid>
              <a:tr h="48769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Grade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 3</a:t>
                      </a:r>
                      <a:endParaRPr lang="en-US" sz="1600" b="1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ヒラギノ角ゴ Pro W3"/>
                      </a:endParaRP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20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core passage MC items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 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94945" algn="l"/>
                        </a:tabLst>
                      </a:pPr>
                      <a:endParaRPr lang="en-US" sz="1600" b="1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ヒラギノ角ゴ Pro W3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94945" algn="l"/>
                        </a:tabLs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20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points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8769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18 core standalone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 MC items</a:t>
                      </a:r>
                      <a:endParaRPr lang="en-US" sz="1600" b="1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ヒラギノ角ゴ Pro W3"/>
                      </a:endParaRP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core 2 </a:t>
                      </a:r>
                      <a:r>
                        <a:rPr lang="en-US" sz="1600" b="1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pt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 EBSR items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 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645" algn="l"/>
                        </a:tabLs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18 points	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645" algn="l"/>
                        </a:tabLs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 4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points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846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 core 3 </a:t>
                      </a:r>
                      <a:r>
                        <a:rPr lang="en-US" sz="1600" b="1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pt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 EBSR items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 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645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	6 points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846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 core 3 </a:t>
                      </a:r>
                      <a:r>
                        <a:rPr lang="en-US" sz="1600" b="1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pt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 SA items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 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645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	6 points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112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 core 4 </a:t>
                      </a:r>
                      <a:r>
                        <a:rPr lang="en-US" sz="1600" b="1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pt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 WP (weighted x2)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 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645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	8 points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6">
                <a:tc gridSpan="2"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Total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62 points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487738" y="4191001"/>
          <a:ext cx="5283200" cy="2073274"/>
        </p:xfrm>
        <a:graphic>
          <a:graphicData uri="http://schemas.openxmlformats.org/drawingml/2006/table">
            <a:tbl>
              <a:tblPr firstRow="1" firstCol="1" bandRow="1"/>
              <a:tblGrid>
                <a:gridCol w="3259249"/>
                <a:gridCol w="708507"/>
                <a:gridCol w="1315444"/>
              </a:tblGrid>
              <a:tr h="575488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Grades 4-8</a:t>
                      </a: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23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core passage MC items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 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ヒラギノ角ゴ Pro W3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23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points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9631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18 core standalone MC items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 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18 points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631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3 core 2 </a:t>
                      </a:r>
                      <a:r>
                        <a:rPr lang="en-US" sz="1600" b="1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pt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 EBSR items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 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1755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	6 points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631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3 core 3 pt EBSR items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 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1755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	9 points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631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 core 4 </a:t>
                      </a:r>
                      <a:r>
                        <a:rPr lang="en-US" sz="1600" b="1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pt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 TDA (weighted x4)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 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16 points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631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 core 4 pt WP (weighted x3)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 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12 points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631">
                <a:tc gridSpan="2"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Total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84 points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317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457200"/>
            <a:ext cx="7848600" cy="457200"/>
          </a:xfrm>
        </p:spPr>
        <p:txBody>
          <a:bodyPr/>
          <a:lstStyle/>
          <a:p>
            <a:pPr algn="l" eaLnBrk="1" hangingPunct="1"/>
            <a:r>
              <a:rPr lang="en-US" altLang="en-US" sz="3000">
                <a:solidFill>
                  <a:schemeClr val="bg1"/>
                </a:solidFill>
                <a:latin typeface="Verdana" panose="020B0604030504040204" pitchFamily="34" charset="0"/>
              </a:rPr>
              <a:t>2015 PSSA Changes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 bwMode="auto">
          <a:xfrm>
            <a:off x="1981200" y="1033464"/>
            <a:ext cx="8229600" cy="79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914400">
              <a:defRPr/>
            </a:pPr>
            <a:r>
              <a:rPr lang="en-US" b="1" kern="0">
                <a:solidFill>
                  <a:srgbClr val="000000"/>
                </a:solidFill>
              </a:rPr>
              <a:t>Grade 3 Format</a:t>
            </a:r>
            <a:endParaRPr lang="en-US" b="1" kern="0" dirty="0">
              <a:solidFill>
                <a:srgbClr val="00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/>
          </p:cNvGraphicFramePr>
          <p:nvPr/>
        </p:nvGraphicFramePr>
        <p:xfrm>
          <a:off x="1905000" y="1752600"/>
          <a:ext cx="8305798" cy="4876799"/>
        </p:xfrm>
        <a:graphic>
          <a:graphicData uri="http://schemas.openxmlformats.org/drawingml/2006/table">
            <a:tbl>
              <a:tblPr/>
              <a:tblGrid>
                <a:gridCol w="900628"/>
                <a:gridCol w="1512167"/>
                <a:gridCol w="1200838"/>
                <a:gridCol w="1890209"/>
                <a:gridCol w="1300908"/>
                <a:gridCol w="1501048"/>
              </a:tblGrid>
              <a:tr h="118149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Section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Content Emphasis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Number of MC/EBSR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Number of 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WP/SA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Estimated Number of Passages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Estimated Section Testing Time (in minutes)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</a:tr>
              <a:tr h="83241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Writing and Language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20 MC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0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60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98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2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Reading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8–12 MC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1–3 EBSR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34–50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</a:tr>
              <a:tr h="64310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3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Reading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14 MC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 EBSR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48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98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4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Reading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8–12 MC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1–3 EBSR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34–50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317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457200"/>
            <a:ext cx="7848600" cy="457200"/>
          </a:xfrm>
        </p:spPr>
        <p:txBody>
          <a:bodyPr/>
          <a:lstStyle/>
          <a:p>
            <a:pPr algn="l" eaLnBrk="1" hangingPunct="1"/>
            <a:r>
              <a:rPr lang="en-US" altLang="en-US" sz="3000">
                <a:solidFill>
                  <a:schemeClr val="bg1"/>
                </a:solidFill>
                <a:latin typeface="Verdana" panose="020B0604030504040204" pitchFamily="34" charset="0"/>
              </a:rPr>
              <a:t>2015 PSSA Changes</a:t>
            </a:r>
          </a:p>
        </p:txBody>
      </p:sp>
      <p:pic>
        <p:nvPicPr>
          <p:cNvPr id="17412" name="Picture 14" descr="Educatio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51526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220913" y="990600"/>
            <a:ext cx="7772400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914400" eaLnBrk="1" hangingPunct="1">
              <a:defRPr/>
            </a:pPr>
            <a:r>
              <a:rPr lang="en-US" b="1" kern="0" dirty="0">
                <a:solidFill>
                  <a:srgbClr val="000000"/>
                </a:solidFill>
              </a:rPr>
              <a:t>Grades 4-8 Format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981200" y="2005014"/>
          <a:ext cx="8305798" cy="4700588"/>
        </p:xfrm>
        <a:graphic>
          <a:graphicData uri="http://schemas.openxmlformats.org/drawingml/2006/table">
            <a:tbl>
              <a:tblPr/>
              <a:tblGrid>
                <a:gridCol w="769097"/>
                <a:gridCol w="1888871"/>
                <a:gridCol w="1220982"/>
                <a:gridCol w="1703115"/>
                <a:gridCol w="1314907"/>
                <a:gridCol w="1408826"/>
              </a:tblGrid>
              <a:tr h="118288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Section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Content Emphasis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Number of MC/EBSR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Number of WP/TDA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Estimated Number of Passages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Estimated Section Testing Time (in minutes)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</a:tr>
              <a:tr h="8794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Writing and Language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20 MC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0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60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94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Reading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15–18 MC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4–5 EBSR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0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3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58–69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</a:tr>
              <a:tr h="8794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Reading and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Text Dependent Analysis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14 MC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 EBSR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73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94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Reading and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Text Dependent Analysis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5–8 MC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1–2 EBSR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48–57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743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F03B5E"/>
      </a:accent1>
      <a:accent2>
        <a:srgbClr val="DC6FEC"/>
      </a:accent2>
      <a:accent3>
        <a:srgbClr val="60B1F2"/>
      </a:accent3>
      <a:accent4>
        <a:srgbClr val="6AD5BB"/>
      </a:accent4>
      <a:accent5>
        <a:srgbClr val="E8AB4E"/>
      </a:accent5>
      <a:accent6>
        <a:srgbClr val="F56447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ACECE1E4-636E-48DB-87ED-4A76DC93378F}"/>
    </a:ext>
  </a:extLst>
</a:theme>
</file>

<file path=ppt/theme/theme2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134</TotalTime>
  <Words>685</Words>
  <Application>Microsoft Office PowerPoint</Application>
  <PresentationFormat>Widescreen</PresentationFormat>
  <Paragraphs>238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Century Gothic</vt:lpstr>
      <vt:lpstr>Times New Roman</vt:lpstr>
      <vt:lpstr>Verdana</vt:lpstr>
      <vt:lpstr>Wingdings 2</vt:lpstr>
      <vt:lpstr>ヒラギノ角ゴ Pro W3</vt:lpstr>
      <vt:lpstr>Quotable</vt:lpstr>
      <vt:lpstr>Default Design</vt:lpstr>
      <vt:lpstr>ELA K – 5 Content Networking</vt:lpstr>
      <vt:lpstr>Welcome!</vt:lpstr>
      <vt:lpstr>Agenda</vt:lpstr>
      <vt:lpstr>2015 PSSA Changes</vt:lpstr>
      <vt:lpstr>2015 PSSA Changes</vt:lpstr>
      <vt:lpstr>2015 PSSA Changes</vt:lpstr>
      <vt:lpstr>2015 PSSA Changes</vt:lpstr>
      <vt:lpstr>2015 PSSA Changes</vt:lpstr>
      <vt:lpstr>2015 PSSA Changes</vt:lpstr>
      <vt:lpstr>Writing</vt:lpstr>
      <vt:lpstr>Writing</vt:lpstr>
      <vt:lpstr>Language Multiple Choice</vt:lpstr>
      <vt:lpstr>Language Multiple Choice</vt:lpstr>
      <vt:lpstr>Evidence Based Selected Response</vt:lpstr>
      <vt:lpstr>Evidence Based Selected Response</vt:lpstr>
      <vt:lpstr>Short Answer</vt:lpstr>
      <vt:lpstr>Short Answer</vt:lpstr>
      <vt:lpstr>Text-dependent Analysis</vt:lpstr>
      <vt:lpstr>Text-dependent Analysis</vt:lpstr>
      <vt:lpstr>PSSA Resources</vt:lpstr>
      <vt:lpstr>Table Discussion</vt:lpstr>
      <vt:lpstr>More on Text-dependent Analysis</vt:lpstr>
      <vt:lpstr>Back to the Resources</vt:lpstr>
      <vt:lpstr>Table Discussion</vt:lpstr>
      <vt:lpstr>Building to Text-dependent Analysis</vt:lpstr>
      <vt:lpstr>Professional Reading</vt:lpstr>
      <vt:lpstr>Additional Resources</vt:lpstr>
      <vt:lpstr>Collaboration</vt:lpstr>
      <vt:lpstr>Next Steps</vt:lpstr>
      <vt:lpstr>Thank you for coming!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ELA K – 5 Content Networking</dc:title>
  <dc:creator>Cathy Enders</dc:creator>
  <cp:lastModifiedBy>Cathy Enders</cp:lastModifiedBy>
  <cp:revision>14</cp:revision>
  <dcterms:created xsi:type="dcterms:W3CDTF">2014-10-24T16:32:33Z</dcterms:created>
  <dcterms:modified xsi:type="dcterms:W3CDTF">2014-10-24T18:47:21Z</dcterms:modified>
</cp:coreProperties>
</file>